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6" r:id="rId3"/>
    <p:sldId id="259" r:id="rId4"/>
    <p:sldId id="261" r:id="rId5"/>
    <p:sldId id="271" r:id="rId6"/>
    <p:sldId id="257" r:id="rId7"/>
    <p:sldId id="260" r:id="rId8"/>
    <p:sldId id="268" r:id="rId9"/>
    <p:sldId id="270" r:id="rId1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9" autoAdjust="0"/>
    <p:restoredTop sz="94653" autoAdjust="0"/>
  </p:normalViewPr>
  <p:slideViewPr>
    <p:cSldViewPr>
      <p:cViewPr varScale="1">
        <p:scale>
          <a:sx n="148" d="100"/>
          <a:sy n="148" d="100"/>
        </p:scale>
        <p:origin x="19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7" d="100"/>
          <a:sy n="117" d="100"/>
        </p:scale>
        <p:origin x="502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942D3-4807-410A-9E39-CAAFDF7805DF}" type="datetimeFigureOut">
              <a:rPr lang="de-DE" smtClean="0"/>
              <a:pPr/>
              <a:t>26.01.2024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28D89-8905-400E-B15B-083CACAFE77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558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7E8B3-32E5-4556-BECF-E1AD08934B18}" type="datetimeFigureOut">
              <a:rPr lang="de-DE" smtClean="0"/>
              <a:t>26.01.2024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D5325-4AEA-4E48-B13A-BB55B908EC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02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CF689-DAA8-4FD2-B5D8-86EDAC45CD65}" type="datetimeFigureOut">
              <a:rPr lang="fr-FR"/>
              <a:pPr>
                <a:defRPr/>
              </a:pPr>
              <a:t>26/01/2024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BFA4-8EAF-4715-A9A8-FF8857818B4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Jet-Ti\Desktop\Bild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1157-D437-4E98-9B09-7B75E7B7B951}" type="datetimeFigureOut">
              <a:rPr lang="fr-FR"/>
              <a:pPr>
                <a:defRPr/>
              </a:pPr>
              <a:t>26/01/2024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59F0-B9A5-48F7-AF0D-EFB5275A336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5496" y="288000"/>
            <a:ext cx="16561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de-DE" sz="1050" dirty="0"/>
              <a:t>TOP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>
                <a:solidFill>
                  <a:schemeClr val="tx1"/>
                </a:solidFill>
              </a:rPr>
              <a:t>Vorstellung Klassenlehrerteam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Klassenliste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Stundenplan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Informations-</a:t>
            </a:r>
            <a:r>
              <a:rPr lang="de-DE" sz="1050" baseline="0" dirty="0" err="1"/>
              <a:t>austausch</a:t>
            </a:r>
            <a:endParaRPr lang="de-DE" sz="1050" baseline="0" dirty="0"/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Schule unter Corona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Wahlen der Elternvertreter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Wichtige Termine im Schuljahr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Hinweise Sportunterricht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>
                <a:solidFill>
                  <a:srgbClr val="FF0000"/>
                </a:solidFill>
              </a:rPr>
              <a:t>Verschiedenes/ Allgemeines</a:t>
            </a:r>
          </a:p>
          <a:p>
            <a:pPr marL="177800" indent="-177800">
              <a:buAutoNum type="arabicPeriod"/>
            </a:pPr>
            <a:endParaRPr lang="de-DE" sz="1050" baseline="0" dirty="0"/>
          </a:p>
          <a:p>
            <a:pPr marL="177800" indent="-177800">
              <a:buAutoNum type="arabicPeriod"/>
            </a:pPr>
            <a:endParaRPr lang="de-DE" sz="1050" baseline="0" dirty="0"/>
          </a:p>
          <a:p>
            <a:pPr marL="177800" indent="-177800">
              <a:buAutoNum type="arabicPeriod"/>
            </a:pPr>
            <a:endParaRPr lang="de-DE" sz="1050" baseline="0" dirty="0"/>
          </a:p>
          <a:p>
            <a:pPr marL="88900" indent="-88900">
              <a:buAutoNum type="arabicPeriod"/>
            </a:pPr>
            <a:endParaRPr lang="de-DE" sz="1050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2483768" y="1783357"/>
            <a:ext cx="64807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53E2CF7-B29D-4884-BE62-29CAD2BB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288000"/>
            <a:ext cx="5940352" cy="1052768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fr-FR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4EDA1B4-6E84-4FC4-8D9B-9480748F6C28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88540"/>
            <a:ext cx="1109980" cy="696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1157-D437-4E98-9B09-7B75E7B7B951}" type="datetimeFigureOut">
              <a:rPr lang="fr-FR"/>
              <a:pPr>
                <a:defRPr/>
              </a:pPr>
              <a:t>26/01/2024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59F0-B9A5-48F7-AF0D-EFB5275A336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8" name="Textfeld 7"/>
          <p:cNvSpPr txBox="1"/>
          <p:nvPr userDrawn="1"/>
        </p:nvSpPr>
        <p:spPr>
          <a:xfrm>
            <a:off x="467544" y="4046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165DB-3990-438F-82F2-69DC6D205551}" type="datetimeFigureOut">
              <a:rPr lang="fr-FR"/>
              <a:pPr>
                <a:defRPr/>
              </a:pPr>
              <a:t>26/01/2024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6F91F-EEDE-4EE4-9EEB-521B8CB8E18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90F6-ECBC-4D88-B6D2-CEF4EE8ED5D8}" type="datetimeFigureOut">
              <a:rPr lang="fr-FR"/>
              <a:pPr>
                <a:defRPr/>
              </a:pPr>
              <a:t>26/01/2024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38643-A5DF-4B10-BF88-2D22AECF661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BF26B-6D6B-4886-B7A0-859EB331F97A}" type="datetimeFigureOut">
              <a:rPr lang="fr-FR"/>
              <a:pPr>
                <a:defRPr/>
              </a:pPr>
              <a:t>26/01/2024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E6A12-C9C1-46FB-B104-104394B4F02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1C736-6805-4A79-8A44-19697B4A37FB}" type="datetimeFigureOut">
              <a:rPr lang="fr-FR"/>
              <a:pPr>
                <a:defRPr/>
              </a:pPr>
              <a:t>26/01/2024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1B81E-26D7-474A-AB5C-2929B8274FDE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9B654-E505-49F5-A72F-BFF3981A69AE}" type="datetimeFigureOut">
              <a:rPr lang="fr-FR"/>
              <a:pPr>
                <a:defRPr/>
              </a:pPr>
              <a:t>26/01/2024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D4B0-A1A1-48EF-B636-EE10CACBD3D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542B-C3BC-475A-A349-E460AC3540F0}" type="datetimeFigureOut">
              <a:rPr lang="fr-FR"/>
              <a:pPr>
                <a:defRPr/>
              </a:pPr>
              <a:t>26/01/2024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E8608-F780-42C3-9EC3-5411A98560A8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3B89F-26BB-41FE-A15B-6D91317472F4}" type="datetimeFigureOut">
              <a:rPr lang="fr-FR"/>
              <a:pPr>
                <a:defRPr/>
              </a:pPr>
              <a:t>26/01/2024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193EB-F3CA-4AA8-818F-2C9555EE7C6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8713-C0BB-452D-8A02-266402965C8C}" type="datetimeFigureOut">
              <a:rPr lang="fr-FR"/>
              <a:pPr>
                <a:defRPr/>
              </a:pPr>
              <a:t>26/01/2024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4950-D7C0-4E1A-B6BD-94FF2348842E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Jet-Ti\Desktop\Bild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000" y="288000"/>
            <a:ext cx="5940352" cy="1052768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3768" y="1783357"/>
            <a:ext cx="64807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1157-D437-4E98-9B09-7B75E7B7B951}" type="datetimeFigureOut">
              <a:rPr lang="fr-FR"/>
              <a:pPr>
                <a:defRPr/>
              </a:pPr>
              <a:t>26/01/2024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59F0-B9A5-48F7-AF0D-EFB5275A336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D0BCFDE-942E-4A07-A523-5104C7A3122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88540"/>
            <a:ext cx="1109980" cy="696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28F7-C842-46C1-B448-B003B3740C0C}" type="datetimeFigureOut">
              <a:rPr lang="fr-FR"/>
              <a:pPr>
                <a:defRPr/>
              </a:pPr>
              <a:t>26/01/2024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AA51-F549-4ADC-83B3-3F7C72D893B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Jet-Ti\Desktop\Bild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1157-D437-4E98-9B09-7B75E7B7B951}" type="datetimeFigureOut">
              <a:rPr lang="fr-FR"/>
              <a:pPr>
                <a:defRPr/>
              </a:pPr>
              <a:t>26/01/2024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59F0-B9A5-48F7-AF0D-EFB5275A336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10" name="Textfeld 9"/>
          <p:cNvSpPr txBox="1"/>
          <p:nvPr userDrawn="1"/>
        </p:nvSpPr>
        <p:spPr>
          <a:xfrm>
            <a:off x="35496" y="288000"/>
            <a:ext cx="1656184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de-DE" sz="1050" dirty="0"/>
              <a:t>TOP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>
                <a:solidFill>
                  <a:schemeClr val="tx1"/>
                </a:solidFill>
              </a:rPr>
              <a:t>Vorstellung Klassenlehrerteam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>
                <a:solidFill>
                  <a:srgbClr val="FF0000"/>
                </a:solidFill>
              </a:rPr>
              <a:t>Klassenliste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Stundenplan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Informations-</a:t>
            </a:r>
            <a:r>
              <a:rPr lang="de-DE" sz="1050" baseline="0" dirty="0" err="1"/>
              <a:t>austausch</a:t>
            </a:r>
            <a:endParaRPr lang="de-DE" sz="1050" baseline="0" dirty="0"/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Wichtige Termine im Schuljahr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050" baseline="0" dirty="0"/>
              <a:t>Wahlen der Elternvertreter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Verschiedenes/ Allgemeines</a:t>
            </a:r>
          </a:p>
          <a:p>
            <a:pPr marL="0" indent="0">
              <a:buNone/>
            </a:pPr>
            <a:endParaRPr lang="de-DE" sz="1050" baseline="0" dirty="0"/>
          </a:p>
          <a:p>
            <a:pPr marL="177800" indent="-177800">
              <a:buAutoNum type="arabicPeriod"/>
            </a:pPr>
            <a:endParaRPr lang="de-DE" sz="1050" baseline="0" dirty="0"/>
          </a:p>
          <a:p>
            <a:pPr marL="177800" indent="-177800">
              <a:buAutoNum type="arabicPeriod"/>
            </a:pPr>
            <a:endParaRPr lang="de-DE" sz="1050" baseline="0" dirty="0"/>
          </a:p>
          <a:p>
            <a:pPr marL="88900" indent="-88900">
              <a:buAutoNum type="arabicPeriod"/>
            </a:pPr>
            <a:endParaRPr lang="de-DE" sz="1050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2483768" y="1783357"/>
            <a:ext cx="64807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DB9194D-4304-41C4-A379-6DC1300B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288000"/>
            <a:ext cx="5940352" cy="1052768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fr-FR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5AD2B83-ED55-4D80-9264-A98D49CD6BE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88540"/>
            <a:ext cx="1109980" cy="696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Jet-Ti\Desktop\Bild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1157-D437-4E98-9B09-7B75E7B7B951}" type="datetimeFigureOut">
              <a:rPr lang="fr-FR"/>
              <a:pPr>
                <a:defRPr/>
              </a:pPr>
              <a:t>26/01/2024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59F0-B9A5-48F7-AF0D-EFB5275A336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10" name="Textfeld 9"/>
          <p:cNvSpPr txBox="1"/>
          <p:nvPr userDrawn="1"/>
        </p:nvSpPr>
        <p:spPr>
          <a:xfrm>
            <a:off x="35496" y="288000"/>
            <a:ext cx="1656184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de-DE" sz="1050" dirty="0"/>
              <a:t>TOP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>
                <a:solidFill>
                  <a:schemeClr val="tx1"/>
                </a:solidFill>
              </a:rPr>
              <a:t>Vorstellung Klassenlehrerteam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Klassenliste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>
                <a:solidFill>
                  <a:srgbClr val="FF0000"/>
                </a:solidFill>
              </a:rPr>
              <a:t>Stundenplan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Informations-</a:t>
            </a:r>
            <a:r>
              <a:rPr lang="de-DE" sz="1050" baseline="0" dirty="0" err="1"/>
              <a:t>austausch</a:t>
            </a:r>
            <a:endParaRPr lang="de-DE" sz="1050" baseline="0" dirty="0"/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Wichtige Termine im Schuljahr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050" baseline="0" dirty="0"/>
              <a:t>Wahlen der Elternvertreter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Verschiedenes/ Allgemeines</a:t>
            </a:r>
          </a:p>
          <a:p>
            <a:pPr marL="177800" indent="-177800">
              <a:buAutoNum type="arabicPeriod"/>
            </a:pPr>
            <a:endParaRPr lang="de-DE" sz="1050" baseline="0" dirty="0"/>
          </a:p>
          <a:p>
            <a:pPr marL="177800" indent="-177800">
              <a:buAutoNum type="arabicPeriod"/>
            </a:pPr>
            <a:endParaRPr lang="de-DE" sz="1050" baseline="0" dirty="0"/>
          </a:p>
          <a:p>
            <a:pPr marL="177800" indent="-177800">
              <a:buAutoNum type="arabicPeriod"/>
            </a:pPr>
            <a:endParaRPr lang="de-DE" sz="1050" baseline="0" dirty="0"/>
          </a:p>
          <a:p>
            <a:pPr marL="88900" indent="-88900">
              <a:buAutoNum type="arabicPeriod"/>
            </a:pPr>
            <a:endParaRPr lang="de-DE" sz="1050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2483768" y="1783357"/>
            <a:ext cx="64807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3C7C557C-C549-4203-B0EC-4FE0A0845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288000"/>
            <a:ext cx="5940352" cy="1052768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fr-FR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30F00BB-5D82-4CE9-9760-AA817EC67653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88540"/>
            <a:ext cx="1109980" cy="696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Jet-Ti\Desktop\Bild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1157-D437-4E98-9B09-7B75E7B7B951}" type="datetimeFigureOut">
              <a:rPr lang="fr-FR"/>
              <a:pPr>
                <a:defRPr/>
              </a:pPr>
              <a:t>26/01/2024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59F0-B9A5-48F7-AF0D-EFB5275A336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10" name="Textfeld 9"/>
          <p:cNvSpPr txBox="1"/>
          <p:nvPr userDrawn="1"/>
        </p:nvSpPr>
        <p:spPr>
          <a:xfrm>
            <a:off x="35496" y="288000"/>
            <a:ext cx="1656184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de-DE" sz="1050" dirty="0"/>
              <a:t>TOP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>
                <a:solidFill>
                  <a:schemeClr val="tx1"/>
                </a:solidFill>
              </a:rPr>
              <a:t>Vorstellung Klassenlehrerteam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Klassenliste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Stundenplan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>
                <a:solidFill>
                  <a:srgbClr val="FF0000"/>
                </a:solidFill>
              </a:rPr>
              <a:t>Informations-</a:t>
            </a:r>
            <a:r>
              <a:rPr lang="de-DE" sz="1050" baseline="0" dirty="0" err="1">
                <a:solidFill>
                  <a:srgbClr val="FF0000"/>
                </a:solidFill>
              </a:rPr>
              <a:t>austausch</a:t>
            </a:r>
            <a:endParaRPr lang="de-DE" sz="1050" baseline="0" dirty="0">
              <a:solidFill>
                <a:srgbClr val="FF0000"/>
              </a:solidFill>
            </a:endParaRP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Wichtige Termine im Schuljahr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050" baseline="0" dirty="0"/>
              <a:t>Wahlen der Elternvertreter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Verschiedenes/ Allgemeines</a:t>
            </a:r>
          </a:p>
          <a:p>
            <a:pPr marL="0" indent="0">
              <a:buNone/>
            </a:pPr>
            <a:endParaRPr lang="de-DE" sz="1050" baseline="0" dirty="0"/>
          </a:p>
          <a:p>
            <a:pPr marL="177800" indent="-177800">
              <a:buAutoNum type="arabicPeriod"/>
            </a:pPr>
            <a:endParaRPr lang="de-DE" sz="1050" baseline="0" dirty="0"/>
          </a:p>
          <a:p>
            <a:pPr marL="177800" indent="-177800">
              <a:buAutoNum type="arabicPeriod"/>
            </a:pPr>
            <a:endParaRPr lang="de-DE" sz="1050" baseline="0" dirty="0"/>
          </a:p>
          <a:p>
            <a:pPr marL="88900" indent="-88900">
              <a:buAutoNum type="arabicPeriod"/>
            </a:pPr>
            <a:endParaRPr lang="de-DE" sz="1050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2483768" y="1783357"/>
            <a:ext cx="64807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0793A7A-63AA-42B4-8188-0684CC64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288000"/>
            <a:ext cx="5940352" cy="1052768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fr-FR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8617B4B-E881-4CFE-A7BD-BDC262CECC3D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88540"/>
            <a:ext cx="1109980" cy="696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Jet-Ti\Desktop\Bild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1157-D437-4E98-9B09-7B75E7B7B951}" type="datetimeFigureOut">
              <a:rPr lang="fr-FR"/>
              <a:pPr>
                <a:defRPr/>
              </a:pPr>
              <a:t>26/01/2024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59F0-B9A5-48F7-AF0D-EFB5275A336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10" name="Textfeld 9"/>
          <p:cNvSpPr txBox="1"/>
          <p:nvPr userDrawn="1"/>
        </p:nvSpPr>
        <p:spPr>
          <a:xfrm>
            <a:off x="35496" y="288000"/>
            <a:ext cx="1656184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de-DE" sz="1050" dirty="0"/>
              <a:t>TOP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>
                <a:solidFill>
                  <a:schemeClr val="tx1"/>
                </a:solidFill>
              </a:rPr>
              <a:t>Vorstellung Klassenlehrerteam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Klassenliste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Stundenplan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Informations-</a:t>
            </a:r>
            <a:r>
              <a:rPr lang="de-DE" sz="1050" baseline="0" dirty="0" err="1"/>
              <a:t>austausch</a:t>
            </a:r>
            <a:endParaRPr lang="de-DE" sz="1050" baseline="0" dirty="0"/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>
                <a:solidFill>
                  <a:srgbClr val="FF0000"/>
                </a:solidFill>
              </a:rPr>
              <a:t>Wichtige Termine im Schuljahr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050" baseline="0" dirty="0"/>
              <a:t>Wahlen der Elternvertreter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Verschiedenes/ Allgemeines</a:t>
            </a:r>
          </a:p>
          <a:p>
            <a:pPr marL="177800" indent="-177800">
              <a:buAutoNum type="arabicPeriod"/>
            </a:pPr>
            <a:endParaRPr lang="de-DE" sz="1050" baseline="0" dirty="0"/>
          </a:p>
          <a:p>
            <a:pPr marL="177800" indent="-177800">
              <a:buAutoNum type="arabicPeriod"/>
            </a:pPr>
            <a:endParaRPr lang="de-DE" sz="1050" baseline="0" dirty="0"/>
          </a:p>
          <a:p>
            <a:pPr marL="177800" indent="-177800">
              <a:buAutoNum type="arabicPeriod"/>
            </a:pPr>
            <a:endParaRPr lang="de-DE" sz="1050" baseline="0" dirty="0"/>
          </a:p>
          <a:p>
            <a:pPr marL="88900" indent="-88900">
              <a:buAutoNum type="arabicPeriod"/>
            </a:pPr>
            <a:endParaRPr lang="de-DE" sz="1050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2483768" y="1783357"/>
            <a:ext cx="64807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0082C530-0F54-4D06-9F56-0F3B09C0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288000"/>
            <a:ext cx="5940352" cy="1052768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fr-FR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DE92A8B-3A74-4011-9619-E1829794CBC4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88540"/>
            <a:ext cx="1109980" cy="696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Jet-Ti\Desktop\Bild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1157-D437-4E98-9B09-7B75E7B7B951}" type="datetimeFigureOut">
              <a:rPr lang="fr-FR"/>
              <a:pPr>
                <a:defRPr/>
              </a:pPr>
              <a:t>26/01/2024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59F0-B9A5-48F7-AF0D-EFB5275A336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10" name="Textfeld 9"/>
          <p:cNvSpPr txBox="1"/>
          <p:nvPr userDrawn="1"/>
        </p:nvSpPr>
        <p:spPr>
          <a:xfrm>
            <a:off x="35496" y="288000"/>
            <a:ext cx="1656184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de-DE" sz="1050" dirty="0"/>
              <a:t>TOP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>
                <a:solidFill>
                  <a:schemeClr val="tx1"/>
                </a:solidFill>
              </a:rPr>
              <a:t>Vorstellung Klassenlehrerteam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Klassenliste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Stundenplan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Informations-</a:t>
            </a:r>
            <a:r>
              <a:rPr lang="de-DE" sz="1050" baseline="0" dirty="0" err="1"/>
              <a:t>austausch</a:t>
            </a:r>
            <a:endParaRPr lang="de-DE" sz="1050" baseline="0" dirty="0"/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Wichtige Termine im Schuljahr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050" baseline="0" dirty="0">
                <a:solidFill>
                  <a:srgbClr val="FF0000"/>
                </a:solidFill>
              </a:rPr>
              <a:t>Wahlen der Elternvertreter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Verschiedenes/ Allgemeines</a:t>
            </a:r>
          </a:p>
          <a:p>
            <a:pPr marL="177800" indent="-177800">
              <a:buAutoNum type="arabicPeriod"/>
            </a:pPr>
            <a:endParaRPr lang="de-DE" sz="1050" baseline="0" dirty="0"/>
          </a:p>
          <a:p>
            <a:pPr marL="177800" indent="-177800">
              <a:buAutoNum type="arabicPeriod"/>
            </a:pPr>
            <a:endParaRPr lang="de-DE" sz="1050" baseline="0" dirty="0"/>
          </a:p>
          <a:p>
            <a:pPr marL="177800" indent="-177800">
              <a:buAutoNum type="arabicPeriod"/>
            </a:pPr>
            <a:endParaRPr lang="de-DE" sz="1050" baseline="0" dirty="0"/>
          </a:p>
          <a:p>
            <a:pPr marL="88900" indent="-88900">
              <a:buAutoNum type="arabicPeriod"/>
            </a:pPr>
            <a:endParaRPr lang="de-DE" sz="1050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2483768" y="1783357"/>
            <a:ext cx="64807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0397EA9-5C2F-4E1D-BAF5-BD6D43582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288000"/>
            <a:ext cx="5940352" cy="1052768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fr-FR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0C56CC5-6EB4-4F37-9BC1-9F9E404B453C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88540"/>
            <a:ext cx="1109980" cy="696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Jet-Ti\Desktop\Bild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1157-D437-4E98-9B09-7B75E7B7B951}" type="datetimeFigureOut">
              <a:rPr lang="fr-FR"/>
              <a:pPr>
                <a:defRPr/>
              </a:pPr>
              <a:t>26/01/2024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59F0-B9A5-48F7-AF0D-EFB5275A336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10" name="Textfeld 9"/>
          <p:cNvSpPr txBox="1"/>
          <p:nvPr userDrawn="1"/>
        </p:nvSpPr>
        <p:spPr>
          <a:xfrm>
            <a:off x="35496" y="288000"/>
            <a:ext cx="1656184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de-DE" sz="1050" dirty="0"/>
              <a:t>TOP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>
                <a:solidFill>
                  <a:schemeClr val="tx1"/>
                </a:solidFill>
              </a:rPr>
              <a:t>Vorstellung Klassenlehrerteam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Klassenliste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Stundenplan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Informations-</a:t>
            </a:r>
            <a:r>
              <a:rPr lang="de-DE" sz="1050" baseline="0" dirty="0" err="1"/>
              <a:t>austausch</a:t>
            </a:r>
            <a:endParaRPr lang="de-DE" sz="1050" baseline="0" dirty="0"/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Wichtige Termine im Schuljahr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050" baseline="0" dirty="0"/>
              <a:t>Wahlen der Elternvertreter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>
                <a:solidFill>
                  <a:srgbClr val="FF0000"/>
                </a:solidFill>
              </a:rPr>
              <a:t>Verschiedenes/ Allgemeines</a:t>
            </a:r>
          </a:p>
          <a:p>
            <a:pPr marL="177800" indent="-177800">
              <a:buAutoNum type="arabicPeriod"/>
            </a:pPr>
            <a:endParaRPr lang="de-DE" sz="1050" baseline="0" dirty="0"/>
          </a:p>
          <a:p>
            <a:pPr marL="177800" indent="-177800">
              <a:buAutoNum type="arabicPeriod"/>
            </a:pPr>
            <a:endParaRPr lang="de-DE" sz="1050" baseline="0" dirty="0"/>
          </a:p>
          <a:p>
            <a:pPr marL="177800" indent="-177800">
              <a:buAutoNum type="arabicPeriod"/>
            </a:pPr>
            <a:endParaRPr lang="de-DE" sz="1050" baseline="0" dirty="0"/>
          </a:p>
          <a:p>
            <a:pPr marL="88900" indent="-88900">
              <a:buAutoNum type="arabicPeriod"/>
            </a:pPr>
            <a:endParaRPr lang="de-DE" sz="1050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2483768" y="1783357"/>
            <a:ext cx="64807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FB277E6-C61B-4C2F-A8C3-4A5993CB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288000"/>
            <a:ext cx="5940352" cy="1052768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fr-FR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4A44B8A-C5C9-4847-B94C-DC5761B181E8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88540"/>
            <a:ext cx="1109980" cy="696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Jet-Ti\Desktop\Bild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1157-D437-4E98-9B09-7B75E7B7B951}" type="datetimeFigureOut">
              <a:rPr lang="fr-FR"/>
              <a:pPr>
                <a:defRPr/>
              </a:pPr>
              <a:t>26/01/2024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59F0-B9A5-48F7-AF0D-EFB5275A336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10" name="Textfeld 9"/>
          <p:cNvSpPr txBox="1"/>
          <p:nvPr userDrawn="1"/>
        </p:nvSpPr>
        <p:spPr>
          <a:xfrm>
            <a:off x="35496" y="288000"/>
            <a:ext cx="16561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de-DE" sz="1050" dirty="0"/>
              <a:t>TOP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>
                <a:solidFill>
                  <a:schemeClr val="tx1"/>
                </a:solidFill>
              </a:rPr>
              <a:t>Vorstellung Klassenlehrerteam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Klassenliste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Stundenplan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Informations-</a:t>
            </a:r>
            <a:r>
              <a:rPr lang="de-DE" sz="1050" baseline="0" dirty="0" err="1"/>
              <a:t>austausch</a:t>
            </a:r>
            <a:endParaRPr lang="de-DE" sz="1050" baseline="0" dirty="0"/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Schule unter Corona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Wahlen der Elternvertreter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Wichtige Termine im Schuljahr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>
                <a:solidFill>
                  <a:srgbClr val="FF0000"/>
                </a:solidFill>
              </a:rPr>
              <a:t>Hinweise Sportunterricht</a:t>
            </a:r>
          </a:p>
          <a:p>
            <a:pPr marL="177800" indent="-177800">
              <a:spcAft>
                <a:spcPts val="600"/>
              </a:spcAft>
              <a:buAutoNum type="arabicPeriod"/>
            </a:pPr>
            <a:r>
              <a:rPr lang="de-DE" sz="1050" baseline="0" dirty="0"/>
              <a:t>Verschiedenes/ Allgemeines</a:t>
            </a:r>
          </a:p>
          <a:p>
            <a:pPr marL="177800" indent="-177800">
              <a:buAutoNum type="arabicPeriod"/>
            </a:pPr>
            <a:endParaRPr lang="de-DE" sz="1050" baseline="0" dirty="0"/>
          </a:p>
          <a:p>
            <a:pPr marL="177800" indent="-177800">
              <a:buAutoNum type="arabicPeriod"/>
            </a:pPr>
            <a:endParaRPr lang="de-DE" sz="1050" baseline="0" dirty="0"/>
          </a:p>
          <a:p>
            <a:pPr marL="177800" indent="-177800">
              <a:buAutoNum type="arabicPeriod"/>
            </a:pPr>
            <a:endParaRPr lang="de-DE" sz="1050" baseline="0" dirty="0"/>
          </a:p>
          <a:p>
            <a:pPr marL="88900" indent="-88900">
              <a:buAutoNum type="arabicPeriod"/>
            </a:pPr>
            <a:endParaRPr lang="de-DE" sz="1050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2483768" y="1783357"/>
            <a:ext cx="64807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9FE8678-7488-47DC-8AAF-120C496E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288000"/>
            <a:ext cx="5940352" cy="1052768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fr-FR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9DF3975-FD28-490B-9E28-0F597C0B446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88540"/>
            <a:ext cx="1109980" cy="6965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DB2829-224D-4BEA-AC22-3E6EFC9DD3C3}" type="datetimeFigureOut">
              <a:rPr lang="fr-FR"/>
              <a:pPr>
                <a:defRPr/>
              </a:pPr>
              <a:t>26/01/2024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DD6122-1DA1-4460-9A7C-0C66B36B871E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763688" y="3429000"/>
            <a:ext cx="6772275" cy="1343025"/>
          </a:xfrm>
        </p:spPr>
        <p:txBody>
          <a:bodyPr/>
          <a:lstStyle/>
          <a:p>
            <a:pPr algn="l"/>
            <a:r>
              <a:rPr lang="fr-CA" sz="1800" dirty="0">
                <a:solidFill>
                  <a:srgbClr val="C00000"/>
                </a:solidFill>
              </a:rPr>
              <a:t>Der LK </a:t>
            </a:r>
            <a:r>
              <a:rPr lang="fr-CA" sz="1800" dirty="0" err="1">
                <a:solidFill>
                  <a:srgbClr val="C00000"/>
                </a:solidFill>
              </a:rPr>
              <a:t>Chemie</a:t>
            </a:r>
            <a:r>
              <a:rPr lang="fr-CA" sz="1800" dirty="0">
                <a:solidFill>
                  <a:srgbClr val="C00000"/>
                </a:solidFill>
              </a:rPr>
              <a:t> </a:t>
            </a:r>
            <a:r>
              <a:rPr lang="fr-CA" sz="1800" dirty="0" err="1">
                <a:solidFill>
                  <a:srgbClr val="C00000"/>
                </a:solidFill>
              </a:rPr>
              <a:t>präsentiert</a:t>
            </a:r>
            <a:r>
              <a:rPr lang="fr-CA" sz="1800" dirty="0">
                <a:solidFill>
                  <a:srgbClr val="C00000"/>
                </a:solidFill>
              </a:rPr>
              <a:t>:</a:t>
            </a:r>
            <a:br>
              <a:rPr lang="fr-CA" dirty="0">
                <a:solidFill>
                  <a:srgbClr val="C00000"/>
                </a:solidFill>
              </a:rPr>
            </a:br>
            <a:r>
              <a:rPr lang="fr-CA" dirty="0" err="1">
                <a:solidFill>
                  <a:srgbClr val="C00000"/>
                </a:solidFill>
              </a:rPr>
              <a:t>Chemische</a:t>
            </a:r>
            <a:r>
              <a:rPr lang="fr-CA" dirty="0">
                <a:solidFill>
                  <a:srgbClr val="C00000"/>
                </a:solidFill>
              </a:rPr>
              <a:t> </a:t>
            </a:r>
            <a:r>
              <a:rPr lang="fr-CA" dirty="0" err="1">
                <a:solidFill>
                  <a:srgbClr val="C00000"/>
                </a:solidFill>
              </a:rPr>
              <a:t>Showversuche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585A968-3044-4260-A268-4EC5C19C2A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80728"/>
            <a:ext cx="2304256" cy="144609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CE498FB-4730-4D19-8DF0-28A955ADDBD5}"/>
              </a:ext>
            </a:extLst>
          </p:cNvPr>
          <p:cNvSpPr txBox="1"/>
          <p:nvPr/>
        </p:nvSpPr>
        <p:spPr>
          <a:xfrm>
            <a:off x="1763688" y="4725144"/>
            <a:ext cx="65861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Mit:</a:t>
            </a:r>
          </a:p>
          <a:p>
            <a:endParaRPr lang="de-DE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  <a:p>
            <a:pPr defTabSz="854075"/>
            <a:r>
              <a:rPr lang="de-DE" dirty="0">
                <a:solidFill>
                  <a:srgbClr val="C00000"/>
                </a:solidFill>
              </a:rPr>
              <a:t>Emre	 Max	Justus	  Maxi	    Efe	    Farin	    </a:t>
            </a:r>
            <a:r>
              <a:rPr lang="de-DE" dirty="0" err="1">
                <a:solidFill>
                  <a:srgbClr val="C00000"/>
                </a:solidFill>
              </a:rPr>
              <a:t>Tanishka</a:t>
            </a:r>
            <a:endParaRPr lang="de-DE" dirty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9747494-2996-4859-A495-9B8D43B87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5157192"/>
            <a:ext cx="586412" cy="71297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50B77C5-F5E6-44D3-A74E-44B9B03DD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5157192"/>
            <a:ext cx="662350" cy="7129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7912E84-AF13-4AFD-AC34-71598E3D29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9826" y="5157192"/>
            <a:ext cx="572134" cy="6992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A956B64-A682-4BFC-A694-42427D246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6689" y="5157192"/>
            <a:ext cx="633799" cy="72149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8A12B28-966F-4A96-B86C-4AB97D8F9F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9844" y="5157192"/>
            <a:ext cx="617338" cy="70823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F7009FB-74F4-493D-8F2C-AFF75C2E07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2450" y="5157192"/>
            <a:ext cx="642512" cy="71434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59F8F0E-2269-4409-BF7F-EA05655D3A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0231" y="5157192"/>
            <a:ext cx="716146" cy="74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2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763688" y="3429000"/>
            <a:ext cx="7165404" cy="1343025"/>
          </a:xfrm>
        </p:spPr>
        <p:txBody>
          <a:bodyPr/>
          <a:lstStyle/>
          <a:p>
            <a:pPr algn="l"/>
            <a:r>
              <a:rPr lang="fr-CA" sz="2800" dirty="0" err="1">
                <a:solidFill>
                  <a:srgbClr val="C00000"/>
                </a:solidFill>
              </a:rPr>
              <a:t>Motto</a:t>
            </a:r>
            <a:r>
              <a:rPr lang="fr-CA" sz="2800" dirty="0">
                <a:solidFill>
                  <a:srgbClr val="C00000"/>
                </a:solidFill>
              </a:rPr>
              <a:t>:</a:t>
            </a:r>
            <a:br>
              <a:rPr lang="fr-CA" sz="2800" dirty="0">
                <a:solidFill>
                  <a:srgbClr val="C00000"/>
                </a:solidFill>
              </a:rPr>
            </a:br>
            <a:r>
              <a:rPr lang="fr-CA" dirty="0" err="1">
                <a:solidFill>
                  <a:srgbClr val="C00000"/>
                </a:solidFill>
              </a:rPr>
              <a:t>Das</a:t>
            </a:r>
            <a:r>
              <a:rPr lang="fr-CA" dirty="0">
                <a:solidFill>
                  <a:srgbClr val="C00000"/>
                </a:solidFill>
              </a:rPr>
              <a:t> </a:t>
            </a:r>
            <a:r>
              <a:rPr lang="fr-CA" dirty="0" err="1">
                <a:solidFill>
                  <a:srgbClr val="C00000"/>
                </a:solidFill>
              </a:rPr>
              <a:t>magische</a:t>
            </a:r>
            <a:r>
              <a:rPr lang="fr-CA" dirty="0">
                <a:solidFill>
                  <a:srgbClr val="C00000"/>
                </a:solidFill>
              </a:rPr>
              <a:t> </a:t>
            </a:r>
            <a:r>
              <a:rPr lang="fr-CA" dirty="0" err="1">
                <a:solidFill>
                  <a:srgbClr val="C00000"/>
                </a:solidFill>
              </a:rPr>
              <a:t>Feuer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585A968-3044-4260-A268-4EC5C19C2A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95" y="332656"/>
            <a:ext cx="1109980" cy="69659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58925D4-FA70-4C7A-AB05-DB92B49183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45" y="476672"/>
            <a:ext cx="2776909" cy="277690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C9CCD15-34B7-42EB-8B79-3971CC26ED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26566"/>
            <a:ext cx="3600066" cy="29707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12794-2753-4EB6-9468-E4D7997C8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Brennende Hand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492AB9E-0F23-4647-826D-20BF3F949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768" y="1783357"/>
            <a:ext cx="6480720" cy="4525963"/>
          </a:xfrm>
          <a:blipFill>
            <a:blip r:embed="rId2">
              <a:alphaModFix amt="39000"/>
            </a:blip>
            <a:stretch>
              <a:fillRect/>
            </a:stretch>
          </a:blipFill>
        </p:spPr>
        <p:txBody>
          <a:bodyPr/>
          <a:lstStyle/>
          <a:p>
            <a:r>
              <a:rPr lang="de-DE" sz="2400" dirty="0"/>
              <a:t>Gas wird im </a:t>
            </a:r>
            <a:r>
              <a:rPr lang="de-DE" sz="2400" dirty="0" err="1"/>
              <a:t>Spülibad</a:t>
            </a:r>
            <a:r>
              <a:rPr lang="de-DE" sz="2400" dirty="0"/>
              <a:t> </a:t>
            </a:r>
            <a:r>
              <a:rPr lang="de-DE" sz="2400" dirty="0" err="1"/>
              <a:t>aufgeblubbert</a:t>
            </a:r>
            <a:endParaRPr lang="de-DE" sz="2400" dirty="0"/>
          </a:p>
          <a:p>
            <a:r>
              <a:rPr lang="de-DE" sz="2400" dirty="0"/>
              <a:t>man erhält brennbaren Schaum</a:t>
            </a:r>
          </a:p>
          <a:p>
            <a:r>
              <a:rPr lang="de-DE" sz="2400" dirty="0"/>
              <a:t>Gas dehnt sich durch Hitze aus und Blasen platzen</a:t>
            </a:r>
          </a:p>
          <a:p>
            <a:r>
              <a:rPr lang="de-DE" sz="2400" dirty="0"/>
              <a:t>Gas entzündet sich und fängt an zu brennen</a:t>
            </a:r>
          </a:p>
          <a:p>
            <a:r>
              <a:rPr lang="de-DE" sz="2400" dirty="0"/>
              <a:t>Das Wasser in den Schaumbläschen kühlt die Handfläche und schützt sie so vor der Verbrennungswärme</a:t>
            </a:r>
          </a:p>
        </p:txBody>
      </p:sp>
    </p:spTree>
    <p:extLst>
      <p:ext uri="{BB962C8B-B14F-4D97-AF65-F5344CB8AC3E}">
        <p14:creationId xmlns:p14="http://schemas.microsoft.com/office/powerpoint/2010/main" val="9800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FE830-CDE7-429F-8DAC-C22FB267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288000"/>
            <a:ext cx="5868344" cy="1052768"/>
          </a:xfrm>
        </p:spPr>
        <p:txBody>
          <a:bodyPr/>
          <a:lstStyle/>
          <a:p>
            <a:r>
              <a:rPr lang="de-DE" dirty="0"/>
              <a:t>Hölle des Gummibärchens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D5D274-74EA-41C3-9998-27054140D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768" y="1628800"/>
            <a:ext cx="6480720" cy="5112567"/>
          </a:xfrm>
          <a:blipFill>
            <a:blip r:embed="rId2">
              <a:alphaModFix amt="39000"/>
            </a:blip>
            <a:stretch>
              <a:fillRect/>
            </a:stretch>
          </a:blipFill>
        </p:spPr>
        <p:txBody>
          <a:bodyPr/>
          <a:lstStyle/>
          <a:p>
            <a:r>
              <a:rPr lang="de-DE" sz="2600" dirty="0"/>
              <a:t>Das Gummibärchen enthält viel Zucker (Energiespeicher). </a:t>
            </a:r>
          </a:p>
          <a:p>
            <a:r>
              <a:rPr lang="de-DE" sz="2600" dirty="0"/>
              <a:t>Kaliumchlorat ist ein brandfördernder Stoff, der bei Reaktion viel Sauerstoff freisetzt.</a:t>
            </a:r>
          </a:p>
          <a:p>
            <a:r>
              <a:rPr lang="de-DE" sz="2600" dirty="0"/>
              <a:t>Beim Erhitzen reagiert der Zucker mit dem Kaliumchlorat und </a:t>
            </a:r>
            <a:r>
              <a:rPr lang="de-DE" sz="2600" b="1" dirty="0"/>
              <a:t>viel</a:t>
            </a:r>
            <a:r>
              <a:rPr lang="de-DE" sz="2600" dirty="0"/>
              <a:t> Sauerstoff steht für weitere Verbrennung des Zuckers zur Verfügung</a:t>
            </a:r>
          </a:p>
          <a:p>
            <a:pPr marL="0" indent="0" algn="ctr">
              <a:buNone/>
            </a:pPr>
            <a:r>
              <a:rPr lang="de-DE" sz="2600" dirty="0">
                <a:sym typeface="Wingdings" panose="05000000000000000000" pitchFamily="2" charset="2"/>
              </a:rPr>
              <a:t> </a:t>
            </a:r>
            <a:r>
              <a:rPr lang="de-DE" sz="2600" dirty="0"/>
              <a:t>Es kommt zur HÖLLE DES GUMMIBÄRS</a:t>
            </a:r>
          </a:p>
        </p:txBody>
      </p:sp>
    </p:spTree>
    <p:extLst>
      <p:ext uri="{BB962C8B-B14F-4D97-AF65-F5344CB8AC3E}">
        <p14:creationId xmlns:p14="http://schemas.microsoft.com/office/powerpoint/2010/main" val="9196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254C4-954A-4971-9C82-A4C40A05B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Chemischer Blitz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AF811C-3BA7-4593-BD99-83BBB8F6E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768" y="1628800"/>
            <a:ext cx="6480720" cy="5229200"/>
          </a:xfrm>
          <a:blipFill dpi="0" rotWithShape="1">
            <a:blip r:embed="rId2">
              <a:alphaModFix amt="54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de-DE" sz="2600" dirty="0"/>
              <a:t>Silbernitrat stellt ein starkes Oxidationsmittel dar. </a:t>
            </a:r>
          </a:p>
          <a:p>
            <a:r>
              <a:rPr lang="de-DE" sz="2600" dirty="0"/>
              <a:t>Magnesium ist ein starkes Reduktionsmittel. </a:t>
            </a:r>
          </a:p>
          <a:p>
            <a:r>
              <a:rPr lang="de-DE" sz="2600" dirty="0"/>
              <a:t>Gemische aus starkem Oxidationsmittel und Reduktionsmittel reagieren stets explosionsartig.</a:t>
            </a:r>
          </a:p>
          <a:p>
            <a:r>
              <a:rPr lang="de-DE" sz="2600" dirty="0"/>
              <a:t>Auftropfen des Wassers </a:t>
            </a:r>
            <a:r>
              <a:rPr lang="de-DE" sz="2600" dirty="0">
                <a:sym typeface="Wingdings" panose="05000000000000000000" pitchFamily="2" charset="2"/>
              </a:rPr>
              <a:t> Lösungsvorgang mit </a:t>
            </a:r>
            <a:r>
              <a:rPr lang="de-DE" sz="2600" dirty="0"/>
              <a:t> Wärmeentwicklung</a:t>
            </a:r>
          </a:p>
          <a:p>
            <a:r>
              <a:rPr lang="de-DE" sz="2600" dirty="0"/>
              <a:t>reicht als Aktivierungsenergie für die Reaktion. </a:t>
            </a:r>
          </a:p>
          <a:p>
            <a:r>
              <a:rPr lang="de-DE" sz="2600" dirty="0"/>
              <a:t>Magnesium oxidiert immer heftig </a:t>
            </a:r>
            <a:r>
              <a:rPr lang="de-DE" sz="2600" dirty="0">
                <a:sym typeface="Wingdings" panose="05000000000000000000" pitchFamily="2" charset="2"/>
              </a:rPr>
              <a:t>Blitz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274230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A3ED99FF-2895-435F-B091-A5F9900A946A}"/>
              </a:ext>
            </a:extLst>
          </p:cNvPr>
          <p:cNvSpPr/>
          <p:nvPr/>
        </p:nvSpPr>
        <p:spPr>
          <a:xfrm>
            <a:off x="2317863" y="1052736"/>
            <a:ext cx="5782529" cy="5832648"/>
          </a:xfrm>
          <a:prstGeom prst="rect">
            <a:avLst/>
          </a:prstGeom>
          <a:blipFill dpi="0" rotWithShape="1">
            <a:blip r:embed="rId2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4E66BE-E6BD-4FAC-9E32-A5734A3D6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Chemischer Flammenwerfer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1500BF-D339-4D33-900C-A382F506F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768" y="1783357"/>
            <a:ext cx="6480720" cy="4597971"/>
          </a:xfrm>
        </p:spPr>
        <p:txBody>
          <a:bodyPr/>
          <a:lstStyle/>
          <a:p>
            <a:r>
              <a:rPr lang="de-DE" sz="2400" dirty="0"/>
              <a:t>Wachs schmilzt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/>
              <a:t>Kohlenwasserstoff- kettenstoffketten werden Aufgespalten</a:t>
            </a:r>
            <a:r>
              <a:rPr lang="de-DE" sz="2400" dirty="0">
                <a:sym typeface="Wingdings" panose="05000000000000000000" pitchFamily="2" charset="2"/>
              </a:rPr>
              <a:t> Bildung von sehr </a:t>
            </a:r>
            <a:r>
              <a:rPr lang="de-DE" sz="2400" b="1" dirty="0">
                <a:sym typeface="Wingdings" panose="05000000000000000000" pitchFamily="2" charset="2"/>
              </a:rPr>
              <a:t>reaktiven Radikalen</a:t>
            </a:r>
            <a:endParaRPr lang="de-DE" sz="2400" b="1" dirty="0"/>
          </a:p>
          <a:p>
            <a:r>
              <a:rPr lang="de-DE" sz="2400" dirty="0"/>
              <a:t>Eintauchen des heißen Reagenzglases in kaltes Wasser</a:t>
            </a:r>
            <a:r>
              <a:rPr lang="de-DE" sz="2400" dirty="0">
                <a:sym typeface="Wingdings" panose="05000000000000000000" pitchFamily="2" charset="2"/>
              </a:rPr>
              <a:t></a:t>
            </a:r>
            <a:r>
              <a:rPr lang="de-DE" sz="2400" dirty="0"/>
              <a:t> Glas zerspringt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/>
              <a:t>kaltes Wasser dringt ins Reagenzglas, kommt in Kontakt mit 400°C heißem Wachs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/>
              <a:t>Wasser verdampft explosionsartig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b="1" dirty="0"/>
              <a:t>Wasserdampf schießt geschmolzene Wachs aus dem Reagenzglas</a:t>
            </a:r>
          </a:p>
          <a:p>
            <a:r>
              <a:rPr lang="de-DE" sz="2400" dirty="0"/>
              <a:t>Wasserstoffradikale reagieren mit Sauerstoff der Luft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rgbClr val="FF0000"/>
                </a:solidFill>
              </a:rPr>
              <a:t>Feuerball</a:t>
            </a:r>
          </a:p>
        </p:txBody>
      </p:sp>
    </p:spTree>
    <p:extLst>
      <p:ext uri="{BB962C8B-B14F-4D97-AF65-F5344CB8AC3E}">
        <p14:creationId xmlns:p14="http://schemas.microsoft.com/office/powerpoint/2010/main" val="333309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6B3FD-AACF-4C74-8826-4AB3D8EC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Lava Herstellung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434118-EC5B-489B-99BD-ADA072ABAD72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2">
              <a:alphaModFix amt="39000"/>
            </a:blip>
            <a:stretch>
              <a:fillRect/>
            </a:stretch>
          </a:blipFill>
        </p:spPr>
        <p:txBody>
          <a:bodyPr/>
          <a:lstStyle/>
          <a:p>
            <a:r>
              <a:rPr lang="de-DE" dirty="0"/>
              <a:t>Eisenoxid und Aluminium reagieren miteinander stark </a:t>
            </a:r>
            <a:r>
              <a:rPr lang="de-DE" b="1" dirty="0"/>
              <a:t>exotherm </a:t>
            </a:r>
            <a:r>
              <a:rPr lang="de-DE" dirty="0"/>
              <a:t>zu Aluminiumoxid und </a:t>
            </a:r>
            <a:r>
              <a:rPr lang="de-DE" b="1" dirty="0"/>
              <a:t>Eisen</a:t>
            </a:r>
          </a:p>
          <a:p>
            <a:r>
              <a:rPr lang="de-DE" dirty="0"/>
              <a:t>Temperaturen von über </a:t>
            </a:r>
            <a:r>
              <a:rPr lang="de-DE" b="1" dirty="0"/>
              <a:t>2400°C </a:t>
            </a:r>
            <a:r>
              <a:rPr lang="de-DE" dirty="0"/>
              <a:t>werden erreicht, so dass das </a:t>
            </a:r>
            <a:r>
              <a:rPr lang="de-DE" b="1" dirty="0"/>
              <a:t>gebildete Eisen schmilzt</a:t>
            </a:r>
            <a:r>
              <a:rPr lang="de-DE" dirty="0"/>
              <a:t> und aus dem Tiegel fließt.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66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7F5D2-F236-2FC9-4A47-64D8F1A23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nhaltsplatzhalter 3" descr="Ein Bild, das Text, Screenshot enthält.&#10;&#10;Beschreibung automatisch generiert.">
            <a:extLst>
              <a:ext uri="{FF2B5EF4-FFF2-40B4-BE49-F238E27FC236}">
                <a16:creationId xmlns:a16="http://schemas.microsoft.com/office/drawing/2014/main" id="{673C55C2-3CB3-4181-97BD-2DC78CE5CF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0" t="66821" r="19416" b="5561"/>
          <a:stretch/>
        </p:blipFill>
        <p:spPr bwMode="auto">
          <a:xfrm>
            <a:off x="1" y="2204864"/>
            <a:ext cx="6228184" cy="464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0DC8FB-31C1-B796-E943-AC8C97FF1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188640"/>
            <a:ext cx="2642642" cy="1004955"/>
          </a:xfrm>
        </p:spPr>
        <p:txBody>
          <a:bodyPr/>
          <a:lstStyle/>
          <a:p>
            <a:r>
              <a:rPr lang="de-DE" dirty="0"/>
              <a:t>Buntes Feuer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8848532-C6F7-92E3-A168-00F1DC92AF9C}"/>
              </a:ext>
            </a:extLst>
          </p:cNvPr>
          <p:cNvGrpSpPr/>
          <p:nvPr/>
        </p:nvGrpSpPr>
        <p:grpSpPr>
          <a:xfrm>
            <a:off x="6127105" y="260648"/>
            <a:ext cx="2888663" cy="9382885"/>
            <a:chOff x="8299953" y="95132"/>
            <a:chExt cx="3909264" cy="9388009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578F357-6DE1-EA6E-184A-469F6509FB1E}"/>
                </a:ext>
              </a:extLst>
            </p:cNvPr>
            <p:cNvSpPr/>
            <p:nvPr/>
          </p:nvSpPr>
          <p:spPr>
            <a:xfrm>
              <a:off x="8314546" y="95132"/>
              <a:ext cx="3866612" cy="145295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9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Bei hohen Temperaturen </a:t>
              </a:r>
              <a:r>
                <a:rPr lang="de-DE" dirty="0">
                  <a:solidFill>
                    <a:srgbClr val="EEECE1">
                      <a:lumMod val="90000"/>
                    </a:srgbClr>
                  </a:solidFill>
                  <a:latin typeface="Calibri"/>
                  <a:cs typeface="Calibri"/>
                </a:rPr>
                <a:t>werden Elektronen angeregt und rutschen auf ein höheres Energieniveau.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A6E520A-BEA2-8CE6-5C3A-C9D220C83263}"/>
                </a:ext>
              </a:extLst>
            </p:cNvPr>
            <p:cNvSpPr/>
            <p:nvPr/>
          </p:nvSpPr>
          <p:spPr>
            <a:xfrm>
              <a:off x="8314544" y="1656766"/>
              <a:ext cx="3880989" cy="207965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9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Beim Rückkehr in den  Grundzustand, wird Energie frei und in Form von Licht abgestrahlt.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0C926F95-60C1-A98C-A7B0-0392B02F3126}"/>
                </a:ext>
              </a:extLst>
            </p:cNvPr>
            <p:cNvSpPr/>
            <p:nvPr/>
          </p:nvSpPr>
          <p:spPr>
            <a:xfrm>
              <a:off x="8317925" y="3911463"/>
              <a:ext cx="3880989" cy="12948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lt"/>
                  <a:cs typeface="Calibri"/>
                </a:rPr>
                <a:t>Die Metallionen bewirken die unterschiedlichen Flammenfärbungen:</a:t>
              </a:r>
              <a:endPara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4EEA97EC-5CD8-86E7-A6E7-652BFFA96E50}"/>
                </a:ext>
              </a:extLst>
            </p:cNvPr>
            <p:cNvSpPr/>
            <p:nvPr/>
          </p:nvSpPr>
          <p:spPr>
            <a:xfrm>
              <a:off x="8328228" y="5351092"/>
              <a:ext cx="3880989" cy="12948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Rote Färbung: 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Strontiumnitrat</a:t>
              </a:r>
            </a:p>
          </p:txBody>
        </p:sp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C7F24544-8488-B559-2B47-8DDC85E723C7}"/>
                </a:ext>
              </a:extLst>
            </p:cNvPr>
            <p:cNvSpPr/>
            <p:nvPr/>
          </p:nvSpPr>
          <p:spPr>
            <a:xfrm>
              <a:off x="8299953" y="6769716"/>
              <a:ext cx="3880989" cy="12948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Grüne Färbung: 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Bariumnitrat</a:t>
              </a:r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D583B306-EF1F-8D2F-2896-265E44234073}"/>
                </a:ext>
              </a:extLst>
            </p:cNvPr>
            <p:cNvSpPr/>
            <p:nvPr/>
          </p:nvSpPr>
          <p:spPr>
            <a:xfrm>
              <a:off x="8299953" y="8188341"/>
              <a:ext cx="3880989" cy="12948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Blaue Färbung</a:t>
              </a:r>
              <a:r>
                <a:rPr lang="de-DE" b="1" dirty="0">
                  <a:solidFill>
                    <a:srgbClr val="00B0F0"/>
                  </a:solidFill>
                  <a:latin typeface="Calibri"/>
                  <a:cs typeface="Calibri"/>
                </a:rPr>
                <a:t>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Kupfer(II)-chlorid</a:t>
              </a:r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C24D94DF-8975-5521-9178-4063399F735A}"/>
              </a:ext>
            </a:extLst>
          </p:cNvPr>
          <p:cNvSpPr txBox="1"/>
          <p:nvPr/>
        </p:nvSpPr>
        <p:spPr>
          <a:xfrm>
            <a:off x="372368" y="1162677"/>
            <a:ext cx="5754737" cy="13157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Calibri"/>
              </a:rPr>
              <a:t>Holzkohle und Schwefel werden oxidiert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Calibri"/>
              </a:rPr>
              <a:t>Kaliumchlorat und Nitrate werden reduziert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100" dirty="0">
                <a:cs typeface="Calibri"/>
              </a:rPr>
              <a:t>(Schwarzpulver-Mischung)</a:t>
            </a:r>
            <a:endParaRPr kumimoji="0" lang="de-DE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33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00278 -0.5895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0D273669-86DF-4953-B282-89E2EF86692B}"/>
              </a:ext>
            </a:extLst>
          </p:cNvPr>
          <p:cNvSpPr txBox="1"/>
          <p:nvPr/>
        </p:nvSpPr>
        <p:spPr>
          <a:xfrm>
            <a:off x="2339752" y="2644170"/>
            <a:ext cx="59766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C00000"/>
                </a:solidFill>
              </a:rPr>
              <a:t>Vielen Dank fürs Vorbeischauen</a:t>
            </a:r>
          </a:p>
          <a:p>
            <a:pPr algn="ctr"/>
            <a:r>
              <a:rPr lang="de-DE" sz="3200" dirty="0">
                <a:solidFill>
                  <a:srgbClr val="C00000"/>
                </a:solidFill>
              </a:rPr>
              <a:t>und wir hoffen es hat euch Spaß gemacht!!!</a:t>
            </a:r>
          </a:p>
          <a:p>
            <a:pPr algn="ctr"/>
            <a:endParaRPr lang="de-DE" sz="3200" dirty="0">
              <a:solidFill>
                <a:srgbClr val="C00000"/>
              </a:solidFill>
            </a:endParaRPr>
          </a:p>
          <a:p>
            <a:pPr algn="ctr"/>
            <a:r>
              <a:rPr lang="de-DE" sz="3200" dirty="0">
                <a:solidFill>
                  <a:srgbClr val="C00000"/>
                </a:solidFill>
              </a:rPr>
              <a:t>Im Anschluss werden noch weitere Fachräume der Chemie präsentiert (ChÜ2, </a:t>
            </a:r>
            <a:r>
              <a:rPr lang="de-DE" sz="3200" dirty="0" err="1">
                <a:solidFill>
                  <a:srgbClr val="C00000"/>
                </a:solidFill>
              </a:rPr>
              <a:t>ChHs</a:t>
            </a:r>
            <a:r>
              <a:rPr lang="de-DE" sz="3200">
                <a:solidFill>
                  <a:srgbClr val="C00000"/>
                </a:solidFill>
              </a:rPr>
              <a:t>).</a:t>
            </a:r>
            <a:endParaRPr lang="de-DE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25453"/>
      </p:ext>
    </p:extLst>
  </p:cSld>
  <p:clrMapOvr>
    <a:masterClrMapping/>
  </p:clrMapOvr>
</p:sld>
</file>

<file path=ppt/theme/theme1.xml><?xml version="1.0" encoding="utf-8"?>
<a:theme xmlns:a="http://schemas.openxmlformats.org/drawingml/2006/main" name="Blaue-Präsentationsvol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Blaue-Präsentationsvolage</Template>
  <TotalTime>0</TotalTime>
  <Words>366</Words>
  <Application>Microsoft Office PowerPoint</Application>
  <PresentationFormat>Bildschirmpräsentation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Blaue-Präsentationsvolage</vt:lpstr>
      <vt:lpstr>Der LK Chemie präsentiert: Chemische Showversuche</vt:lpstr>
      <vt:lpstr>Motto: Das magische Feuer</vt:lpstr>
      <vt:lpstr>Brennende Hand</vt:lpstr>
      <vt:lpstr>Hölle des Gummibärchens</vt:lpstr>
      <vt:lpstr>Chemischer Blitz</vt:lpstr>
      <vt:lpstr>Chemischer Flammenwerfer</vt:lpstr>
      <vt:lpstr>Lava Herstellung</vt:lpstr>
      <vt:lpstr>Buntes Feuer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EV Klasse 9d 2019/2020</dc:title>
  <dc:creator>Jet-Ti</dc:creator>
  <cp:lastModifiedBy>Jet-Ti</cp:lastModifiedBy>
  <cp:revision>85</cp:revision>
  <dcterms:created xsi:type="dcterms:W3CDTF">2019-08-12T15:17:07Z</dcterms:created>
  <dcterms:modified xsi:type="dcterms:W3CDTF">2024-01-26T15:01:12Z</dcterms:modified>
</cp:coreProperties>
</file>